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0" r:id="rId5"/>
    <p:sldMasterId id="2147483677" r:id="rId6"/>
  </p:sldMasterIdLst>
  <p:notesMasterIdLst>
    <p:notesMasterId r:id="rId23"/>
  </p:notesMasterIdLst>
  <p:handoutMasterIdLst>
    <p:handoutMasterId r:id="rId24"/>
  </p:handoutMasterIdLst>
  <p:sldIdLst>
    <p:sldId id="256" r:id="rId7"/>
    <p:sldId id="607" r:id="rId8"/>
    <p:sldId id="596" r:id="rId9"/>
    <p:sldId id="608" r:id="rId10"/>
    <p:sldId id="610" r:id="rId11"/>
    <p:sldId id="609" r:id="rId12"/>
    <p:sldId id="613" r:id="rId13"/>
    <p:sldId id="612" r:id="rId14"/>
    <p:sldId id="611" r:id="rId15"/>
    <p:sldId id="614" r:id="rId16"/>
    <p:sldId id="615" r:id="rId17"/>
    <p:sldId id="616" r:id="rId18"/>
    <p:sldId id="617" r:id="rId19"/>
    <p:sldId id="618" r:id="rId20"/>
    <p:sldId id="619" r:id="rId21"/>
    <p:sldId id="605" r:id="rId22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ED7D31"/>
    <a:srgbClr val="70AD47"/>
    <a:srgbClr val="5B9BD5"/>
    <a:srgbClr val="000000"/>
    <a:srgbClr val="0000FF"/>
    <a:srgbClr val="E47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A3518-5CB6-4EA1-95A1-1C7E8BE8ADD8}" v="248" dt="2023-09-19T05:09:51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6597" autoAdjust="0"/>
  </p:normalViewPr>
  <p:slideViewPr>
    <p:cSldViewPr snapToGrid="0">
      <p:cViewPr varScale="1">
        <p:scale>
          <a:sx n="161" d="100"/>
          <a:sy n="161" d="100"/>
        </p:scale>
        <p:origin x="17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7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Jetson</a:t>
            </a:r>
            <a:r>
              <a:rPr lang="en-US" altLang="zh-CN" baseline="0" dirty="0"/>
              <a:t> Orin 100TOPS </a:t>
            </a:r>
            <a:r>
              <a:rPr lang="en-US" altLang="zh-CN" baseline="-25000" dirty="0"/>
              <a:t>(</a:t>
            </a:r>
            <a:r>
              <a:rPr lang="en-US" altLang="zh-CN" baseline="-25000" dirty="0" err="1"/>
              <a:t>ms</a:t>
            </a:r>
            <a:r>
              <a:rPr lang="en-US" altLang="zh-CN" baseline="-25000" dirty="0"/>
              <a:t>)</a:t>
            </a:r>
            <a:r>
              <a:rPr lang="en-US" altLang="zh-CN" baseline="0" dirty="0"/>
              <a:t> HITNET 240x320</a:t>
            </a:r>
            <a:r>
              <a:rPr lang="en-US" altLang="zh-CN" baseline="-25000" dirty="0"/>
              <a:t> </a:t>
            </a:r>
            <a:endParaRPr lang="zh-CN" altLang="en-US" baseline="-25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Batch 1</c:v>
                </c:pt>
                <c:pt idx="1">
                  <c:v>Batch 4</c:v>
                </c:pt>
                <c:pt idx="2">
                  <c:v>stream 1</c:v>
                </c:pt>
                <c:pt idx="3">
                  <c:v>stream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160</c:v>
                </c:pt>
                <c:pt idx="1">
                  <c:v>400</c:v>
                </c:pt>
                <c:pt idx="2">
                  <c:v>160</c:v>
                </c:pt>
                <c:pt idx="3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3F-4CA7-AE0D-01E8140701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Tensorrt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Batch 1</c:v>
                </c:pt>
                <c:pt idx="1">
                  <c:v>Batch 4</c:v>
                </c:pt>
                <c:pt idx="2">
                  <c:v>stream 1</c:v>
                </c:pt>
                <c:pt idx="3">
                  <c:v>stream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80</c:v>
                </c:pt>
                <c:pt idx="1">
                  <c:v>210</c:v>
                </c:pt>
                <c:pt idx="2">
                  <c:v>80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3F-4CA7-AE0D-01E81407013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trt+Int8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Batch 1</c:v>
                </c:pt>
                <c:pt idx="1">
                  <c:v>Batch 4</c:v>
                </c:pt>
                <c:pt idx="2">
                  <c:v>stream 1</c:v>
                </c:pt>
                <c:pt idx="3">
                  <c:v>stream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70</c:v>
                </c:pt>
                <c:pt idx="1">
                  <c:v>205</c:v>
                </c:pt>
                <c:pt idx="2">
                  <c:v>70</c:v>
                </c:pt>
                <c:pt idx="3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3F-4CA7-AE0D-01E81407013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trt+int8+fp16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Batch 1</c:v>
                </c:pt>
                <c:pt idx="1">
                  <c:v>Batch 4</c:v>
                </c:pt>
                <c:pt idx="2">
                  <c:v>stream 1</c:v>
                </c:pt>
                <c:pt idx="3">
                  <c:v>stream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50</c:v>
                </c:pt>
                <c:pt idx="1">
                  <c:v>195</c:v>
                </c:pt>
                <c:pt idx="2">
                  <c:v>50</c:v>
                </c:pt>
                <c:pt idx="3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3F-4CA7-AE0D-01E8140701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51133376"/>
        <c:axId val="1642579008"/>
      </c:barChart>
      <c:catAx>
        <c:axId val="185113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42579008"/>
        <c:crosses val="autoZero"/>
        <c:auto val="1"/>
        <c:lblAlgn val="ctr"/>
        <c:lblOffset val="100"/>
        <c:noMultiLvlLbl val="0"/>
      </c:catAx>
      <c:valAx>
        <c:axId val="164257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1133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10121-3D56-4962-B5BE-6E296EA34FA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15F0D-2C68-47A5-9C75-8C8E7DC7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F453F-F68E-4C54-A469-CFB96FBD7289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5950" y="914400"/>
            <a:ext cx="328930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1"/>
            <a:ext cx="7680960" cy="28803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94A2B-7DF5-4B11-9035-3F7075DB9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94A2B-7DF5-4B11-9035-3F7075DB98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3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94A2B-7DF5-4B11-9035-3F7075DB98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94A2B-7DF5-4B11-9035-3F7075DB98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04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94A2B-7DF5-4B11-9035-3F7075DB9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3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0965" indent="0">
              <a:buNone/>
              <a:defRPr sz="750"/>
            </a:lvl5pPr>
            <a:lvl6pPr marL="1713865" indent="0">
              <a:buNone/>
              <a:defRPr sz="750"/>
            </a:lvl6pPr>
            <a:lvl7pPr marL="2056765" indent="0">
              <a:buNone/>
              <a:defRPr sz="750"/>
            </a:lvl7pPr>
            <a:lvl8pPr marL="2399665" indent="0">
              <a:buNone/>
              <a:defRPr sz="750"/>
            </a:lvl8pPr>
            <a:lvl9pPr marL="2742565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sz="135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1"/>
            <a:ext cx="6619244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861734"/>
            <a:ext cx="6619243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2060576"/>
            <a:ext cx="3297254" cy="41957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2056093"/>
            <a:ext cx="3297256" cy="420024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2514600"/>
            <a:ext cx="3297254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2514600"/>
            <a:ext cx="3297254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3129281"/>
            <a:ext cx="2550797" cy="2895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854192"/>
            <a:ext cx="3819680" cy="157480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1143000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800587"/>
            <a:ext cx="6619243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36732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4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232337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3771174"/>
            <a:ext cx="5459737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971254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915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2613788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9150"/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124201"/>
            <a:ext cx="6619245" cy="165318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98120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66700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981200"/>
            <a:ext cx="220218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981200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66700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4250949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4827212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49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4827211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4250949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09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430214"/>
            <a:ext cx="131445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887414"/>
            <a:ext cx="5567362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6199" y="17090"/>
            <a:ext cx="9067801" cy="549580"/>
            <a:chOff x="76199" y="17090"/>
            <a:chExt cx="9067801" cy="5495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9" y="75453"/>
              <a:ext cx="3645417" cy="4912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445" y="17090"/>
              <a:ext cx="2611555" cy="54958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530" indent="-21463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https://www.open-mesh.org/projects/batmand/wiki/VisualizeMesh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530" indent="-21463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6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vg.cit.tum.de/_media/spezial/bib/bergmann17calibr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16510"/>
            <a:ext cx="8435340" cy="23876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Accelerate Neural networks in </a:t>
            </a:r>
            <a:br>
              <a:rPr lang="en-US" altLang="zh-CN" sz="3600" dirty="0"/>
            </a:br>
            <a:r>
              <a:rPr lang="en-US" altLang="zh-CN" sz="3600" dirty="0"/>
              <a:t>resource-limited platforms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79614"/>
            <a:ext cx="6858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Peize LIU</a:t>
            </a:r>
          </a:p>
          <a:p>
            <a:r>
              <a:rPr lang="en-US" dirty="0"/>
              <a:t>Robotics Institute</a:t>
            </a:r>
          </a:p>
          <a:p>
            <a:r>
              <a:rPr lang="en-US" dirty="0"/>
              <a:t>Hong Kong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</a:t>
            </a:fld>
            <a:endParaRPr lang="en-US"/>
          </a:p>
        </p:txBody>
      </p:sp>
      <p:pic>
        <p:nvPicPr>
          <p:cNvPr id="2050" name="Picture 2" descr="Image result for hku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01" y="4307381"/>
            <a:ext cx="6623798" cy="198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7"/>
    </mc:Choice>
    <mc:Fallback xmlns="">
      <p:transition spd="slow" advTm="80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0F9AC-2EB2-F9B5-505B-8328FE02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10</a:t>
            </a:fld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2543F8A4-FFD5-9FB8-43B0-FF61D3B4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 time comparison</a:t>
            </a:r>
            <a:endParaRPr lang="zh-CN" altLang="en-US" dirty="0"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2693846-CDE3-956B-9C81-E2D16FC2D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088807"/>
              </p:ext>
            </p:extLst>
          </p:nvPr>
        </p:nvGraphicFramePr>
        <p:xfrm>
          <a:off x="1587335" y="169068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142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9380D-19CA-F05E-9EA5-C0DCE847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accelerate inference speed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9B43E-1FEC-79FF-4FCF-CB4681A6F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78694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Current workflow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5795DA-50DE-1CAA-7814-B814BFBB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ONNX flow diagram showing training, converters, and deployment">
            <a:extLst>
              <a:ext uri="{FF2B5EF4-FFF2-40B4-BE49-F238E27FC236}">
                <a16:creationId xmlns:a16="http://schemas.microsoft.com/office/drawing/2014/main" id="{CCCF18A3-3D8F-8A1C-7066-E8A2A7A8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983614"/>
            <a:ext cx="5600691" cy="269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3570B9-0A94-EBF5-B73E-DC2C698C3217}"/>
              </a:ext>
            </a:extLst>
          </p:cNvPr>
          <p:cNvSpPr/>
          <p:nvPr/>
        </p:nvSpPr>
        <p:spPr>
          <a:xfrm>
            <a:off x="4526226" y="4005015"/>
            <a:ext cx="1454980" cy="573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BD5181-4E8F-3B41-EC3D-47745BAB0C23}"/>
              </a:ext>
            </a:extLst>
          </p:cNvPr>
          <p:cNvSpPr txBox="1"/>
          <p:nvPr/>
        </p:nvSpPr>
        <p:spPr>
          <a:xfrm>
            <a:off x="5933704" y="4117232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Jetson Orin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960190-3DA4-733F-1A55-C2944A99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54" y="4610555"/>
            <a:ext cx="2505693" cy="1813823"/>
          </a:xfrm>
          <a:prstGeom prst="rect">
            <a:avLst/>
          </a:prstGeom>
        </p:spPr>
      </p:pic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0E40DFB6-17D6-CE3D-7B27-381A1E860F03}"/>
              </a:ext>
            </a:extLst>
          </p:cNvPr>
          <p:cNvCxnSpPr>
            <a:cxnSpLocks/>
            <a:stCxn id="1026" idx="2"/>
            <a:endCxn id="10" idx="1"/>
          </p:cNvCxnSpPr>
          <p:nvPr/>
        </p:nvCxnSpPr>
        <p:spPr>
          <a:xfrm rot="16200000" flipH="1">
            <a:off x="4099759" y="4012071"/>
            <a:ext cx="834631" cy="217615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72C19EE-D207-3F24-55F2-D5AC2D3EA956}"/>
              </a:ext>
            </a:extLst>
          </p:cNvPr>
          <p:cNvSpPr/>
          <p:nvPr/>
        </p:nvSpPr>
        <p:spPr>
          <a:xfrm>
            <a:off x="526472" y="5870369"/>
            <a:ext cx="1021279" cy="399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432570B-CCB7-E80F-9B70-78124A38C879}"/>
              </a:ext>
            </a:extLst>
          </p:cNvPr>
          <p:cNvSpPr/>
          <p:nvPr/>
        </p:nvSpPr>
        <p:spPr>
          <a:xfrm>
            <a:off x="1913906" y="5870368"/>
            <a:ext cx="1021279" cy="399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ONNX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75FB4AF-4350-5D99-C80F-7AFDC0644A8D}"/>
              </a:ext>
            </a:extLst>
          </p:cNvPr>
          <p:cNvSpPr/>
          <p:nvPr/>
        </p:nvSpPr>
        <p:spPr>
          <a:xfrm>
            <a:off x="3301340" y="5870367"/>
            <a:ext cx="1155865" cy="399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TensorRT</a:t>
            </a:r>
            <a:endParaRPr lang="zh-CN" altLang="en-US" dirty="0"/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CF3DA639-A101-2676-ACD7-D0ABB92615B8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1547751" y="6070270"/>
            <a:ext cx="36615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EBA5951E-5EC9-741C-1F7B-97A50ABC68F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2935185" y="6070269"/>
            <a:ext cx="36615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55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D175A-BBED-2FD1-BF33-E304B919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699C9F-51E7-D886-6C6D-7DF662A5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12</a:t>
            </a:fld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58556F-8DEB-4638-124A-4D2905B8DCF1}"/>
              </a:ext>
            </a:extLst>
          </p:cNvPr>
          <p:cNvSpPr txBox="1"/>
          <p:nvPr/>
        </p:nvSpPr>
        <p:spPr>
          <a:xfrm>
            <a:off x="4572000" y="1333150"/>
            <a:ext cx="3870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: layer design should consider </a:t>
            </a:r>
            <a:r>
              <a:rPr lang="en-US" altLang="zh-CN" dirty="0" err="1"/>
              <a:t>TensorRT</a:t>
            </a:r>
            <a:r>
              <a:rPr lang="en-US" altLang="zh-CN" dirty="0"/>
              <a:t>-supported operators</a:t>
            </a:r>
          </a:p>
          <a:p>
            <a:r>
              <a:rPr lang="en-US" altLang="zh-CN" dirty="0"/>
              <a:t>e.g.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en-US" altLang="zh-CN" dirty="0" err="1"/>
              <a:t>einsum</a:t>
            </a:r>
            <a:r>
              <a:rPr lang="en-US" altLang="zh-CN" dirty="0"/>
              <a:t>(</a:t>
            </a:r>
            <a:r>
              <a:rPr lang="en-US" altLang="zh-CN" dirty="0" err="1"/>
              <a:t>x,x,x</a:t>
            </a:r>
            <a:r>
              <a:rPr lang="en-US" altLang="zh-CN" dirty="0"/>
              <a:t>) not supported </a:t>
            </a:r>
          </a:p>
          <a:p>
            <a:r>
              <a:rPr lang="en-US" altLang="zh-CN" dirty="0"/>
              <a:t>   </a:t>
            </a:r>
            <a:r>
              <a:rPr lang="en-US" altLang="zh-CN" dirty="0" err="1"/>
              <a:t>einsum</a:t>
            </a:r>
            <a:r>
              <a:rPr lang="en-US" altLang="zh-CN" dirty="0"/>
              <a:t>(</a:t>
            </a:r>
            <a:r>
              <a:rPr lang="en-US" altLang="zh-CN" dirty="0" err="1"/>
              <a:t>x,x</a:t>
            </a:r>
            <a:r>
              <a:rPr lang="en-US" altLang="zh-CN" dirty="0"/>
              <a:t>) </a:t>
            </a:r>
            <a:r>
              <a:rPr lang="en-US" altLang="zh-CN" dirty="0">
                <a:solidFill>
                  <a:srgbClr val="FF0000"/>
                </a:solidFill>
              </a:rPr>
              <a:t>supported!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9557A5-25BF-DA0D-62A5-B82D999146A6}"/>
              </a:ext>
            </a:extLst>
          </p:cNvPr>
          <p:cNvSpPr txBox="1"/>
          <p:nvPr/>
        </p:nvSpPr>
        <p:spPr>
          <a:xfrm>
            <a:off x="4572000" y="2810478"/>
            <a:ext cx="3870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: layer design should consider using layers that can be accelerated via DLA cores</a:t>
            </a:r>
            <a:r>
              <a:rPr lang="en-US" altLang="zh-CN" baseline="30000" dirty="0"/>
              <a:t>[1] </a:t>
            </a:r>
            <a:endParaRPr lang="en-US" altLang="zh-CN" baseline="30000" dirty="0">
              <a:solidFill>
                <a:srgbClr val="FF0000"/>
              </a:solidFill>
            </a:endParaRPr>
          </a:p>
        </p:txBody>
      </p: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C985AE50-96B8-01D9-2BBA-3BEC13BEB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28" y="2196532"/>
            <a:ext cx="3436838" cy="289120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C67CD60-7165-6127-14E8-741EB4D02150}"/>
              </a:ext>
            </a:extLst>
          </p:cNvPr>
          <p:cNvSpPr txBox="1"/>
          <p:nvPr/>
        </p:nvSpPr>
        <p:spPr>
          <a:xfrm>
            <a:off x="298121" y="6246653"/>
            <a:ext cx="7879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https://docs.nvidia.com/deeplearning/tensorrt/developer-guide/index.html#dla_layers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A5D0D2-7DD1-2292-F8E4-C4FCC3641CD4}"/>
              </a:ext>
            </a:extLst>
          </p:cNvPr>
          <p:cNvSpPr txBox="1"/>
          <p:nvPr/>
        </p:nvSpPr>
        <p:spPr>
          <a:xfrm>
            <a:off x="4572000" y="3759233"/>
            <a:ext cx="3870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Quantization: Prepare enough calibration datasets(training data instead) to calibrate the model in INT8 inference accuracy/ fp16 acceleration can be performed by </a:t>
            </a:r>
            <a:r>
              <a:rPr lang="en-US" altLang="zh-CN" dirty="0" err="1"/>
              <a:t>tensorrt</a:t>
            </a:r>
            <a:r>
              <a:rPr lang="en-US" altLang="zh-CN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409843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9BF53-B539-08A6-BEE3-F9F33BE2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Should I do batch or multi-streams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2147E0-3378-40D9-0CBF-1169447D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13</a:t>
            </a:fld>
            <a:endParaRPr lang="en-US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8950C9F9-838D-9719-61C4-01281227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1" y="2194761"/>
            <a:ext cx="2790880" cy="2311946"/>
          </a:xfrm>
          <a:prstGeom prst="rect">
            <a:avLst/>
          </a:prstGeom>
        </p:spPr>
      </p:pic>
      <p:pic>
        <p:nvPicPr>
          <p:cNvPr id="10" name="图片 9" descr="图表, 表格, 树状图&#10;&#10;描述已自动生成">
            <a:extLst>
              <a:ext uri="{FF2B5EF4-FFF2-40B4-BE49-F238E27FC236}">
                <a16:creationId xmlns:a16="http://schemas.microsoft.com/office/drawing/2014/main" id="{841945AC-B6E9-3DE2-CF6A-2A72F57E5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9" y="2161136"/>
            <a:ext cx="4366160" cy="23791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308FA6-1435-9C5A-120A-A1396CD355BD}"/>
              </a:ext>
            </a:extLst>
          </p:cNvPr>
          <p:cNvSpPr txBox="1"/>
          <p:nvPr/>
        </p:nvSpPr>
        <p:spPr>
          <a:xfrm>
            <a:off x="542308" y="5054930"/>
            <a:ext cx="3185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Inference one block takes time t</a:t>
            </a:r>
          </a:p>
          <a:p>
            <a:r>
              <a:rPr lang="en-US" altLang="zh-CN" dirty="0"/>
              <a:t>Inference all takes 4*t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8D64DB-52ED-5BAE-9846-D3D53018884B}"/>
              </a:ext>
            </a:extLst>
          </p:cNvPr>
          <p:cNvSpPr txBox="1"/>
          <p:nvPr/>
        </p:nvSpPr>
        <p:spPr>
          <a:xfrm>
            <a:off x="4019799" y="5054930"/>
            <a:ext cx="3278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Inference one block takes time t,</a:t>
            </a:r>
          </a:p>
          <a:p>
            <a:r>
              <a:rPr lang="en-US" altLang="zh-CN" dirty="0"/>
              <a:t>inference four streams need 1.5t</a:t>
            </a:r>
          </a:p>
          <a:p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0AAD64-BD57-643C-1612-678A0E32E040}"/>
              </a:ext>
            </a:extLst>
          </p:cNvPr>
          <p:cNvSpPr txBox="1"/>
          <p:nvPr/>
        </p:nvSpPr>
        <p:spPr>
          <a:xfrm>
            <a:off x="542308" y="5936125"/>
            <a:ext cx="453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Like </a:t>
            </a:r>
            <a:r>
              <a:rPr lang="en-US" altLang="zh-CN" dirty="0">
                <a:solidFill>
                  <a:srgbClr val="FF0000"/>
                </a:solidFill>
              </a:rPr>
              <a:t>FDM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TDM</a:t>
            </a:r>
            <a:r>
              <a:rPr lang="en-US" altLang="zh-CN" dirty="0"/>
              <a:t> in the communication area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D61475-42D2-BBAB-040D-4F7F0A9D4813}"/>
              </a:ext>
            </a:extLst>
          </p:cNvPr>
          <p:cNvSpPr txBox="1"/>
          <p:nvPr/>
        </p:nvSpPr>
        <p:spPr>
          <a:xfrm>
            <a:off x="684811" y="1646538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Jetson Orin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07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D0E0F-586E-77CB-B141-E6D85150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BE90F6-AE1C-0EFD-BE00-A3B5C49CA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4" y="1129757"/>
            <a:ext cx="7172697" cy="221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E7793D-C637-7D7C-D2E7-5F449CC5C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3"/>
          <a:stretch/>
        </p:blipFill>
        <p:spPr bwMode="auto">
          <a:xfrm>
            <a:off x="436665" y="3509190"/>
            <a:ext cx="5755103" cy="11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751A2F9-9872-CFBF-A417-0CFFD995C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 b="43056"/>
          <a:stretch/>
        </p:blipFill>
        <p:spPr bwMode="auto">
          <a:xfrm>
            <a:off x="436664" y="4880944"/>
            <a:ext cx="5755103" cy="1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670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5DECB-9ED7-D7DF-FD27-26A162CA2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0342"/>
            <a:ext cx="7886700" cy="1325563"/>
          </a:xfrm>
        </p:spPr>
        <p:txBody>
          <a:bodyPr/>
          <a:lstStyle/>
          <a:p>
            <a:r>
              <a:rPr lang="en-US" altLang="zh-CN" dirty="0"/>
              <a:t>Is that still the same for 2080TI </a:t>
            </a:r>
            <a:r>
              <a:rPr lang="en-US" altLang="zh-CN"/>
              <a:t>or 4090?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2C796D-F435-956F-8112-87A8D9A0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88B277-1EEE-17E5-98D5-E37F5F9F19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0" y="1778836"/>
            <a:ext cx="7886700" cy="223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8E1F3C-AA99-D1EE-C643-8CB92C8DC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/>
          <a:stretch/>
        </p:blipFill>
        <p:spPr bwMode="auto">
          <a:xfrm>
            <a:off x="556020" y="4110148"/>
            <a:ext cx="5466475" cy="24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333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25051-4B74-8C41-B0AE-0520024DB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25" y="3093093"/>
            <a:ext cx="5010150" cy="10239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Thanks for your Listening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CA7A5C-D366-DFB2-F9D1-0AF8CD94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21E0C-9A58-47AA-5E9C-3B93832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7089"/>
            <a:ext cx="7886700" cy="1009652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DBDCB-F10D-1B57-5DF9-6C0961AD8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05" y="1841460"/>
            <a:ext cx="7886700" cy="127779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/>
              <a:t>Our Swarm system progress</a:t>
            </a:r>
          </a:p>
          <a:p>
            <a:pPr marL="457200" indent="-457200">
              <a:buAutoNum type="arabicPeriod"/>
            </a:pPr>
            <a:r>
              <a:rPr lang="en-US" altLang="zh-CN" dirty="0"/>
              <a:t>Acceleration skills in Neural networks implementation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68800-79B9-2E0A-8122-8389CBE9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FF7B97B-B972-7469-85A8-44B0E82F85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192975"/>
              </p:ext>
            </p:extLst>
          </p:nvPr>
        </p:nvGraphicFramePr>
        <p:xfrm>
          <a:off x="98425" y="98425"/>
          <a:ext cx="9842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84960" imgH="464760" progId="Package">
                  <p:embed/>
                </p:oleObj>
              </mc:Choice>
              <mc:Fallback>
                <p:oleObj name="Packager Shell Object" showAsIcon="1" r:id="rId3" imgW="984960" imgH="464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9842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118E7EB-7F1F-ADB6-72A2-0818906E8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36225"/>
              </p:ext>
            </p:extLst>
          </p:nvPr>
        </p:nvGraphicFramePr>
        <p:xfrm>
          <a:off x="98425" y="98425"/>
          <a:ext cx="9842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84960" imgH="464760" progId="Package">
                  <p:embed/>
                </p:oleObj>
              </mc:Choice>
              <mc:Fallback>
                <p:oleObj name="Packager Shell Object" showAsIcon="1" r:id="rId5" imgW="984960" imgH="464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9842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图片包含 室内, 桌子, 摩托车, 小&#10;&#10;描述已自动生成">
            <a:extLst>
              <a:ext uri="{FF2B5EF4-FFF2-40B4-BE49-F238E27FC236}">
                <a16:creationId xmlns:a16="http://schemas.microsoft.com/office/drawing/2014/main" id="{3D3952F0-A605-38E6-8156-D8E264C534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45" y="2802575"/>
            <a:ext cx="4884717" cy="36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6BA95-6B9E-89CB-7103-6A44F312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23" y="1075750"/>
            <a:ext cx="7886700" cy="972826"/>
          </a:xfrm>
        </p:spPr>
        <p:txBody>
          <a:bodyPr/>
          <a:lstStyle/>
          <a:p>
            <a:r>
              <a:rPr lang="en-US" altLang="zh-CN" dirty="0"/>
              <a:t>Progress in Swarm System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C0E684-02BF-8DD6-7942-2B5836CA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3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8DCB3-4CA0-155B-47F0-A5636F276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52" y="2048576"/>
            <a:ext cx="7886700" cy="127779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automatic CI-CD system and firmware distribution network</a:t>
            </a:r>
            <a:endParaRPr lang="zh-CN" alt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956315C8-C7B8-CF98-EF56-8BBE2CD0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39" y="2687472"/>
            <a:ext cx="5462650" cy="34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6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B92AA-9A3D-DC40-A3DF-EC41D471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43" y="847455"/>
            <a:ext cx="7886700" cy="978170"/>
          </a:xfrm>
        </p:spPr>
        <p:txBody>
          <a:bodyPr/>
          <a:lstStyle/>
          <a:p>
            <a:r>
              <a:rPr lang="en-US" altLang="zh-CN" dirty="0"/>
              <a:t>Progress in Swarm System</a:t>
            </a:r>
            <a:endParaRPr lang="zh-CN" altLang="en-US" baseline="80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62A4E7-E217-E185-8AFD-34FB3A3F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4</a:t>
            </a:fld>
            <a:endParaRPr 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825B36C-6B3D-47E1-988D-8301A0CC4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2227"/>
            <a:ext cx="8295657" cy="599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automatic self-heal mesh network: Distributed and Decentralized</a:t>
            </a:r>
            <a:r>
              <a:rPr lang="en-US" altLang="zh-CN" sz="2400" baseline="80000" dirty="0"/>
              <a:t> </a:t>
            </a:r>
            <a:r>
              <a:rPr lang="en-US" altLang="zh-CN" sz="1600" baseline="80000" dirty="0"/>
              <a:t>[1]</a:t>
            </a:r>
            <a:endParaRPr lang="en-US" altLang="zh-CN" dirty="0"/>
          </a:p>
        </p:txBody>
      </p:sp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29877821-A79C-5BCD-5CF1-14563A9F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88343"/>
            <a:ext cx="4084297" cy="1335664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23D32EA2-6EF9-84FB-280E-890AE4472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33" y="2842162"/>
            <a:ext cx="2596419" cy="202802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D4F4CAE-CEC8-0F53-C874-6B706F2808E7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471552" y="3856175"/>
            <a:ext cx="110044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D4547C0-88FD-C115-2648-992D2E311C14}"/>
              </a:ext>
            </a:extLst>
          </p:cNvPr>
          <p:cNvSpPr txBox="1"/>
          <p:nvPr/>
        </p:nvSpPr>
        <p:spPr>
          <a:xfrm>
            <a:off x="726215" y="5100195"/>
            <a:ext cx="4150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Dense:</a:t>
            </a:r>
          </a:p>
          <a:p>
            <a:pPr marL="228600" indent="-228600">
              <a:buAutoNum type="arabicPeriod"/>
            </a:pPr>
            <a:r>
              <a:rPr lang="en-US" altLang="zh-CN" sz="1200" dirty="0"/>
              <a:t>High-speed point-to-point transportation d2vins localization</a:t>
            </a:r>
          </a:p>
          <a:p>
            <a:pPr marL="228600" indent="-228600">
              <a:buAutoNum type="arabicPeriod"/>
            </a:pPr>
            <a:r>
              <a:rPr lang="en-US" altLang="zh-CN" sz="1200" dirty="0"/>
              <a:t>Low latency </a:t>
            </a:r>
          </a:p>
          <a:p>
            <a:pPr marL="228600" indent="-228600">
              <a:buAutoNum type="arabicPeriod"/>
            </a:pPr>
            <a:r>
              <a:rPr lang="en-US" altLang="zh-CN" sz="1200" dirty="0"/>
              <a:t>Only cover a small area (only in ideal experiments)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10734EE-3A2A-868E-E7F4-DFA134C65DBA}"/>
              </a:ext>
            </a:extLst>
          </p:cNvPr>
          <p:cNvSpPr txBox="1"/>
          <p:nvPr/>
        </p:nvSpPr>
        <p:spPr>
          <a:xfrm>
            <a:off x="5369117" y="5100195"/>
            <a:ext cx="2340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Spars</a:t>
            </a:r>
          </a:p>
          <a:p>
            <a:pPr marL="228600" indent="-228600">
              <a:buAutoNum type="arabicPeriod"/>
            </a:pPr>
            <a:r>
              <a:rPr lang="en-US" altLang="zh-CN" sz="1200" dirty="0"/>
              <a:t>Low-speed data transportation</a:t>
            </a:r>
          </a:p>
          <a:p>
            <a:pPr marL="228600" indent="-228600">
              <a:buAutoNum type="arabicPeriod"/>
            </a:pPr>
            <a:r>
              <a:rPr lang="en-US" altLang="zh-CN" sz="1200" dirty="0"/>
              <a:t>High latency </a:t>
            </a:r>
          </a:p>
          <a:p>
            <a:pPr marL="228600" indent="-228600">
              <a:buAutoNum type="arabicPeriod"/>
            </a:pPr>
            <a:r>
              <a:rPr lang="en-US" altLang="zh-CN" sz="1200" dirty="0"/>
              <a:t>Large area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7F2349-AFEC-BDB1-8446-BE0A2DA2517F}"/>
              </a:ext>
            </a:extLst>
          </p:cNvPr>
          <p:cNvSpPr txBox="1"/>
          <p:nvPr/>
        </p:nvSpPr>
        <p:spPr>
          <a:xfrm>
            <a:off x="457199" y="6457864"/>
            <a:ext cx="7129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</a:rPr>
              <a:t>[1]: https://www.open-mesh.org/projects/batmand/wiki/VisualizeMesh</a:t>
            </a:r>
            <a:endParaRPr lang="zh-CN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1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46FF67-208F-421C-D910-3885DA04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5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A527E0E-0CF6-3623-4D35-CF416380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43" y="847455"/>
            <a:ext cx="7886700" cy="978170"/>
          </a:xfrm>
        </p:spPr>
        <p:txBody>
          <a:bodyPr/>
          <a:lstStyle/>
          <a:p>
            <a:r>
              <a:rPr lang="en-US" altLang="zh-CN" dirty="0"/>
              <a:t>Progress in Swarm System</a:t>
            </a:r>
            <a:endParaRPr lang="zh-CN" altLang="en-US" baseline="800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DA7E1C3-7177-DCE9-8DAC-B1478671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2227"/>
            <a:ext cx="8295657" cy="599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More refined photometric calibration for fisheye cameras</a:t>
            </a:r>
            <a:r>
              <a:rPr lang="en-US" altLang="zh-CN" baseline="80000" dirty="0"/>
              <a:t>[1]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3AF33E-F9D6-A1BB-41CD-97F24EF487CB}"/>
              </a:ext>
            </a:extLst>
          </p:cNvPr>
          <p:cNvSpPr txBox="1"/>
          <p:nvPr/>
        </p:nvSpPr>
        <p:spPr>
          <a:xfrm>
            <a:off x="381071" y="6198256"/>
            <a:ext cx="7879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[1]:Direct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spase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Odometry: Jakob Engel,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Vladlen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Koltun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Daniel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Cremers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https://cvg.cit.tum.de/_media/spezial/bib/bergmann17calibration.pdf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[2]:https://github.com/tum-vision/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mono_dataset_code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/tree/master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[3]:https://github.com/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gaowenliang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vignetting_calib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(William Gao version)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77450F-F52E-E807-1320-F24BDAAED229}"/>
              </a:ext>
            </a:extLst>
          </p:cNvPr>
          <p:cNvSpPr txBox="1"/>
          <p:nvPr/>
        </p:nvSpPr>
        <p:spPr>
          <a:xfrm>
            <a:off x="1555667" y="2226087"/>
            <a:ext cx="1501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Original Version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015C6B-495A-D15C-1AC3-2745E6E683FB}"/>
              </a:ext>
            </a:extLst>
          </p:cNvPr>
          <p:cNvSpPr txBox="1"/>
          <p:nvPr/>
        </p:nvSpPr>
        <p:spPr>
          <a:xfrm>
            <a:off x="5829861" y="2227506"/>
            <a:ext cx="1256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DSO Version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363B4E3-CA82-EB93-CC1A-7BA4A2DD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60" y="2691546"/>
            <a:ext cx="3466283" cy="21612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392C03-B70D-92BB-27F7-1ADB8EBCE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7" y="2725504"/>
            <a:ext cx="3410140" cy="21273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60CEEA9-F1A1-1F68-B9D0-282AC13F5860}"/>
              </a:ext>
            </a:extLst>
          </p:cNvPr>
          <p:cNvSpPr txBox="1"/>
          <p:nvPr/>
        </p:nvSpPr>
        <p:spPr>
          <a:xfrm>
            <a:off x="5398297" y="5323889"/>
            <a:ext cx="229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Good with this version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7B30BDF-2F91-64F4-95CC-BCFBA8D7188B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 flipV="1">
            <a:off x="3928577" y="3772179"/>
            <a:ext cx="882983" cy="16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15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11EB9-C1A7-EA4F-F81E-51EDE305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Omnidirectional Depth estimation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B6FFD-AC6B-C1B2-F637-BB78831B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17" y="3014155"/>
            <a:ext cx="3978976" cy="32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Four fisheye cameras with FOV up to 220 deg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CA2F9A-0BF0-3899-0CC1-DFF3D6FB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6</a:t>
            </a:fld>
            <a:endParaRPr lang="en-US"/>
          </a:p>
        </p:txBody>
      </p:sp>
      <p:pic>
        <p:nvPicPr>
          <p:cNvPr id="11" name="图片 10" descr="图片包含 游戏机, 伞&#10;&#10;描述已自动生成">
            <a:extLst>
              <a:ext uri="{FF2B5EF4-FFF2-40B4-BE49-F238E27FC236}">
                <a16:creationId xmlns:a16="http://schemas.microsoft.com/office/drawing/2014/main" id="{E56E8F41-80ED-8930-81CB-58CDC0061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0" y="1358154"/>
            <a:ext cx="1646281" cy="1624134"/>
          </a:xfrm>
          <a:prstGeom prst="rect">
            <a:avLst/>
          </a:prstGeom>
        </p:spPr>
      </p:pic>
      <p:pic>
        <p:nvPicPr>
          <p:cNvPr id="13" name="图片 12" descr="图片包含 图表&#10;&#10;描述已自动生成">
            <a:extLst>
              <a:ext uri="{FF2B5EF4-FFF2-40B4-BE49-F238E27FC236}">
                <a16:creationId xmlns:a16="http://schemas.microsoft.com/office/drawing/2014/main" id="{4909674E-C286-822F-3A69-EE6602EFB4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80" y="1345625"/>
            <a:ext cx="2124075" cy="1726432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BBC6D7-5FDA-1E65-E7D3-D5B993337AAA}"/>
              </a:ext>
            </a:extLst>
          </p:cNvPr>
          <p:cNvSpPr txBox="1">
            <a:spLocks/>
          </p:cNvSpPr>
          <p:nvPr/>
        </p:nvSpPr>
        <p:spPr>
          <a:xfrm>
            <a:off x="4904181" y="3076118"/>
            <a:ext cx="3978976" cy="32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/>
              <a:t>Eight virtual pinhole cameras with FOV 95 deg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CBFEA20-A042-9309-13E3-7EA4E6715435}"/>
              </a:ext>
            </a:extLst>
          </p:cNvPr>
          <p:cNvCxnSpPr>
            <a:cxnSpLocks/>
          </p:cNvCxnSpPr>
          <p:nvPr/>
        </p:nvCxnSpPr>
        <p:spPr>
          <a:xfrm>
            <a:off x="2755101" y="2118761"/>
            <a:ext cx="3203179" cy="0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1D7394D1-016D-B93B-8710-07AAED8BB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93" y="3517343"/>
            <a:ext cx="3249795" cy="251879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47992EB-1F59-41B2-CB23-44CE1F5BE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387" y="3470451"/>
            <a:ext cx="3147046" cy="2628089"/>
          </a:xfrm>
          <a:prstGeom prst="rect">
            <a:avLst/>
          </a:prstGeom>
        </p:spPr>
      </p:pic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A5B5D427-3972-C9D4-FB54-B94108BCF47E}"/>
              </a:ext>
            </a:extLst>
          </p:cNvPr>
          <p:cNvSpPr txBox="1">
            <a:spLocks/>
          </p:cNvSpPr>
          <p:nvPr/>
        </p:nvSpPr>
        <p:spPr>
          <a:xfrm>
            <a:off x="308017" y="6172674"/>
            <a:ext cx="3978976" cy="32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/>
              <a:t>Photometric uncalibrated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C7D5716B-AADE-9B59-1C6B-1629D2F9DB34}"/>
              </a:ext>
            </a:extLst>
          </p:cNvPr>
          <p:cNvSpPr txBox="1">
            <a:spLocks/>
          </p:cNvSpPr>
          <p:nvPr/>
        </p:nvSpPr>
        <p:spPr>
          <a:xfrm>
            <a:off x="4904181" y="6172674"/>
            <a:ext cx="3978976" cy="32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/>
              <a:t>Photometric calibrated</a:t>
            </a:r>
          </a:p>
        </p:txBody>
      </p:sp>
    </p:spTree>
    <p:extLst>
      <p:ext uri="{BB962C8B-B14F-4D97-AF65-F5344CB8AC3E}">
        <p14:creationId xmlns:p14="http://schemas.microsoft.com/office/powerpoint/2010/main" val="37839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494CC-257A-690D-4F46-8D225800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Scenario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4A45AC-5C6E-EE18-A694-F3B64750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7</a:t>
            </a:fld>
            <a:endParaRPr lang="en-US"/>
          </a:p>
        </p:txBody>
      </p:sp>
      <p:pic>
        <p:nvPicPr>
          <p:cNvPr id="8" name="图片 7" descr="图片包含 室内, 天花板, 桌子, 充满&#10;&#10;描述已自动生成">
            <a:extLst>
              <a:ext uri="{FF2B5EF4-FFF2-40B4-BE49-F238E27FC236}">
                <a16:creationId xmlns:a16="http://schemas.microsoft.com/office/drawing/2014/main" id="{95DEE81C-089B-6BA9-B0A1-BC5A5204A9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51" y="1297380"/>
            <a:ext cx="3500583" cy="2625437"/>
          </a:xfrm>
          <a:prstGeom prst="rect">
            <a:avLst/>
          </a:prstGeom>
        </p:spPr>
      </p:pic>
      <p:pic>
        <p:nvPicPr>
          <p:cNvPr id="14" name="图片 13" descr="图片包含 室内, 桌子, 天花板, 食物&#10;&#10;描述已自动生成">
            <a:extLst>
              <a:ext uri="{FF2B5EF4-FFF2-40B4-BE49-F238E27FC236}">
                <a16:creationId xmlns:a16="http://schemas.microsoft.com/office/drawing/2014/main" id="{62F3436C-87D9-91C3-2AA9-11029CB2D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34" y="1297380"/>
            <a:ext cx="3500582" cy="2625437"/>
          </a:xfrm>
          <a:prstGeom prst="rect">
            <a:avLst/>
          </a:prstGeom>
        </p:spPr>
      </p:pic>
      <p:pic>
        <p:nvPicPr>
          <p:cNvPr id="18" name="图片 17" descr="房间里有桌子和椅子&#10;&#10;低可信度描述已自动生成">
            <a:extLst>
              <a:ext uri="{FF2B5EF4-FFF2-40B4-BE49-F238E27FC236}">
                <a16:creationId xmlns:a16="http://schemas.microsoft.com/office/drawing/2014/main" id="{15CCE7A4-C60E-CAE1-5EA1-9D2E0D92F4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34" y="3922817"/>
            <a:ext cx="3500582" cy="2625437"/>
          </a:xfrm>
          <a:prstGeom prst="rect">
            <a:avLst/>
          </a:prstGeom>
        </p:spPr>
      </p:pic>
      <p:pic>
        <p:nvPicPr>
          <p:cNvPr id="22" name="图片 21" descr="人们在看台上的人在房间里&#10;&#10;中度可信度描述已自动生成">
            <a:extLst>
              <a:ext uri="{FF2B5EF4-FFF2-40B4-BE49-F238E27FC236}">
                <a16:creationId xmlns:a16="http://schemas.microsoft.com/office/drawing/2014/main" id="{7A217151-820B-EB33-93E8-1470462676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51" y="3922817"/>
            <a:ext cx="3500583" cy="262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8F6C9-5C76-E27D-43EE-86F9A2C8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</a:t>
            </a:r>
            <a:r>
              <a:rPr lang="en-US" altLang="zh-CN" sz="1100" dirty="0"/>
              <a:t>    </a:t>
            </a:r>
            <a:r>
              <a:rPr lang="en-US" altLang="zh-CN" sz="1600" dirty="0"/>
              <a:t> </a:t>
            </a:r>
            <a:r>
              <a:rPr lang="en-US" altLang="zh-CN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zh-CN" altLang="en-US" dirty="0"/>
          </a:p>
        </p:txBody>
      </p:sp>
      <p:pic>
        <p:nvPicPr>
          <p:cNvPr id="5" name="Hitnet 240X320 Opt Pres">
            <a:hlinkClick r:id="" action="ppaction://media"/>
            <a:extLst>
              <a:ext uri="{FF2B5EF4-FFF2-40B4-BE49-F238E27FC236}">
                <a16:creationId xmlns:a16="http://schemas.microsoft.com/office/drawing/2014/main" id="{C46ED2C5-75D1-D257-B407-115E2964CE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770" y="1835898"/>
            <a:ext cx="7792459" cy="438315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F9EA4E-3055-FF0A-470F-338DF9939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8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8C136AC-CFAD-86A2-61D1-B6D2B67A3D62}"/>
              </a:ext>
            </a:extLst>
          </p:cNvPr>
          <p:cNvSpPr txBox="1">
            <a:spLocks/>
          </p:cNvSpPr>
          <p:nvPr/>
        </p:nvSpPr>
        <p:spPr>
          <a:xfrm>
            <a:off x="385206" y="914629"/>
            <a:ext cx="7886700" cy="91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HITNET</a:t>
            </a:r>
            <a:r>
              <a:rPr lang="en-US" altLang="zh-CN" sz="1600" baseline="80000" dirty="0"/>
              <a:t>[1] </a:t>
            </a:r>
            <a:r>
              <a:rPr lang="en-US" altLang="zh-CN" dirty="0"/>
              <a:t>240x320</a:t>
            </a:r>
            <a:r>
              <a:rPr lang="zh-CN" altLang="en-US" dirty="0"/>
              <a:t> </a:t>
            </a:r>
            <a:r>
              <a:rPr lang="en-US" altLang="zh-CN" dirty="0"/>
              <a:t>fp16 optimized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2288CA-DAE2-3A1B-6666-07A2EE420747}"/>
              </a:ext>
            </a:extLst>
          </p:cNvPr>
          <p:cNvSpPr txBox="1"/>
          <p:nvPr/>
        </p:nvSpPr>
        <p:spPr>
          <a:xfrm>
            <a:off x="385206" y="6369763"/>
            <a:ext cx="7879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HITNet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Hierarchical Iterative Tile Refinement Network for Real-time Stereo Matching, Vladimir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Tankovich,Christian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Häne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,.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98ECF8-E3B8-0C3F-22AA-F645F4F4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9</a:t>
            </a:fld>
            <a:endParaRPr lang="en-US"/>
          </a:p>
        </p:txBody>
      </p:sp>
      <p:pic>
        <p:nvPicPr>
          <p:cNvPr id="7" name="Crestereo Combine Iter5 240X320 Pres">
            <a:hlinkClick r:id="" action="ppaction://media"/>
            <a:extLst>
              <a:ext uri="{FF2B5EF4-FFF2-40B4-BE49-F238E27FC236}">
                <a16:creationId xmlns:a16="http://schemas.microsoft.com/office/drawing/2014/main" id="{D8974A26-AA34-556E-148D-0DF8FBF7AB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742" y="1694647"/>
            <a:ext cx="7578326" cy="426280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29EB6E2-C9AA-6032-0947-48C11069B521}"/>
              </a:ext>
            </a:extLst>
          </p:cNvPr>
          <p:cNvSpPr txBox="1">
            <a:spLocks/>
          </p:cNvSpPr>
          <p:nvPr/>
        </p:nvSpPr>
        <p:spPr>
          <a:xfrm>
            <a:off x="416558" y="773378"/>
            <a:ext cx="7886700" cy="91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CREStereo</a:t>
            </a:r>
            <a:r>
              <a:rPr lang="en-US" altLang="zh-CN" sz="1400" baseline="80000" dirty="0"/>
              <a:t>[1] </a:t>
            </a:r>
            <a:r>
              <a:rPr lang="en-US" altLang="zh-CN" dirty="0"/>
              <a:t>240x320 fp16 optimized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2174BA-95C1-C9A8-68D5-B941ABCA4EDB}"/>
              </a:ext>
            </a:extLst>
          </p:cNvPr>
          <p:cNvSpPr txBox="1"/>
          <p:nvPr/>
        </p:nvSpPr>
        <p:spPr>
          <a:xfrm>
            <a:off x="365414" y="6292692"/>
            <a:ext cx="7879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Practical Stereo Matching via Cascaded Recurrent Network with Adaptive Correlation: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Jiakun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Peisen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Wang, etc.</a:t>
            </a:r>
          </a:p>
        </p:txBody>
      </p:sp>
    </p:spTree>
    <p:extLst>
      <p:ext uri="{BB962C8B-B14F-4D97-AF65-F5344CB8AC3E}">
        <p14:creationId xmlns:p14="http://schemas.microsoft.com/office/powerpoint/2010/main" val="331891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UAV_Group_PPT_Template.potx" id="{663140E2-1D5F-494A-AAED-C58B3665F72F}" vid="{CF0B9810-84BA-4EC4-A579-C8CE4B7476CC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V_Group_PPT_Template.potx" id="{663140E2-1D5F-494A-AAED-C58B3665F72F}" vid="{E3E18949-EEA8-44EF-8047-B7C15F63E583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V_Group_PPT_Template.potx" id="{663140E2-1D5F-494A-AAED-C58B3665F72F}" vid="{8B91B9FA-0B54-4B15-BEF5-85E21F029A0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55FC1324D8E34EB3AF793E1AA0B6BB" ma:contentTypeVersion="15" ma:contentTypeDescription="Create a new document." ma:contentTypeScope="" ma:versionID="bfe6b2e7db903c8379616c9cf46d6351">
  <xsd:schema xmlns:xsd="http://www.w3.org/2001/XMLSchema" xmlns:xs="http://www.w3.org/2001/XMLSchema" xmlns:p="http://schemas.microsoft.com/office/2006/metadata/properties" xmlns:ns3="8ffdfeab-6bdf-4312-9d13-e7543c1aacef" xmlns:ns4="a849310e-8204-405c-b6ac-50a10249f40e" targetNamespace="http://schemas.microsoft.com/office/2006/metadata/properties" ma:root="true" ma:fieldsID="5b6b9304acc042c0fff3bb5a32d8090e" ns3:_="" ns4:_="">
    <xsd:import namespace="8ffdfeab-6bdf-4312-9d13-e7543c1aacef"/>
    <xsd:import namespace="a849310e-8204-405c-b6ac-50a10249f4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SearchPropertie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dfeab-6bdf-4312-9d13-e7543c1aac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49310e-8204-405c-b6ac-50a10249f40e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ffdfeab-6bdf-4312-9d13-e7543c1aace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4E3844-6803-40A7-A1F7-4F0EBC532E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fdfeab-6bdf-4312-9d13-e7543c1aacef"/>
    <ds:schemaRef ds:uri="a849310e-8204-405c-b6ac-50a10249f4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AEC8D0-8256-4441-AFB4-15CB058FD72B}">
  <ds:schemaRefs>
    <ds:schemaRef ds:uri="a849310e-8204-405c-b6ac-50a10249f40e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8ffdfeab-6bdf-4312-9d13-e7543c1aacef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221CC73-46A0-46C1-8375-C356650F4D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UAV_Group_PPT_Template</Template>
  <TotalTime>1521</TotalTime>
  <Words>481</Words>
  <Application>Microsoft Office PowerPoint</Application>
  <PresentationFormat>全屏显示(4:3)</PresentationFormat>
  <Paragraphs>85</Paragraphs>
  <Slides>16</Slides>
  <Notes>4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Trebuchet MS</vt:lpstr>
      <vt:lpstr>Wingdings 3</vt:lpstr>
      <vt:lpstr>Office 主题​​</vt:lpstr>
      <vt:lpstr>Facet</vt:lpstr>
      <vt:lpstr>Ion</vt:lpstr>
      <vt:lpstr>Package</vt:lpstr>
      <vt:lpstr>Accelerate Neural networks in  resource-limited platforms</vt:lpstr>
      <vt:lpstr>Outline</vt:lpstr>
      <vt:lpstr>Progress in Swarm System</vt:lpstr>
      <vt:lpstr>Progress in Swarm System</vt:lpstr>
      <vt:lpstr>Progress in Swarm System</vt:lpstr>
      <vt:lpstr>Omnidirectional Depth estimation</vt:lpstr>
      <vt:lpstr>Scenario</vt:lpstr>
      <vt:lpstr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vt:lpstr>
      <vt:lpstr>PowerPoint 演示文稿</vt:lpstr>
      <vt:lpstr>Inference time comparison</vt:lpstr>
      <vt:lpstr>How to accelerate inference speed</vt:lpstr>
      <vt:lpstr>Workflow</vt:lpstr>
      <vt:lpstr>Should I do batch or multi-streams</vt:lpstr>
      <vt:lpstr>PowerPoint 演示文稿</vt:lpstr>
      <vt:lpstr>Is that still the same for 2080TI or 4090?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Accelerate Neural networks in  resource-limited platforms</dc:title>
  <dc:creator>LIU Peize</dc:creator>
  <cp:lastModifiedBy>LIU Peize</cp:lastModifiedBy>
  <cp:revision>2</cp:revision>
  <cp:lastPrinted>2019-08-17T01:49:00Z</cp:lastPrinted>
  <dcterms:created xsi:type="dcterms:W3CDTF">2023-09-09T03:54:31Z</dcterms:created>
  <dcterms:modified xsi:type="dcterms:W3CDTF">2023-09-19T05:11:09Z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  <property fmtid="{D5CDD505-2E9C-101B-9397-08002B2CF9AE}" pid="3" name="ContentTypeId">
    <vt:lpwstr>0x0101005A55FC1324D8E34EB3AF793E1AA0B6BB</vt:lpwstr>
  </property>
</Properties>
</file>